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8288000"/>
  <p:notesSz cx="6858000" cy="9144000"/>
  <p:embeddedFontLst>
    <p:embeddedFont>
      <p:font typeface="Montserrat"/>
      <p:bold r:id="rId17"/>
      <p:boldItalic r:id="rId18"/>
    </p:embeddedFont>
    <p:embeddedFont>
      <p:font typeface="Poppins"/>
      <p:regular r:id="rId19"/>
      <p:bold r:id="rId20"/>
      <p:italic r:id="rId21"/>
      <p:boldItalic r:id="rId22"/>
    </p:embeddedFont>
    <p:embeddedFont>
      <p:font typeface="Inter"/>
      <p:bold r:id="rId23"/>
      <p:boldItalic r:id="rId24"/>
    </p:embeddedFont>
    <p:embeddedFont>
      <p:font typeface="Montserrat Medium"/>
      <p:regular r:id="rId25"/>
      <p:bold r:id="rId26"/>
      <p:italic r:id="rId27"/>
      <p:boldItalic r:id="rId28"/>
    </p:embeddedFont>
    <p:embeddedFont>
      <p:font typeface="Poppins Medium"/>
      <p:regular r:id="rId29"/>
      <p:bold r:id="rId30"/>
      <p:italic r:id="rId31"/>
      <p:boldItalic r:id="rId32"/>
    </p:embeddedFont>
    <p:embeddedFont>
      <p:font typeface="Poppins SemiBold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7" roundtripDataSignature="AMtx7mh2zMCZjZ3P9dF/2FYMOwGUG5Se+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Inter-boldItalic.fntdata"/><Relationship Id="rId23" Type="http://schemas.openxmlformats.org/officeDocument/2006/relationships/font" Target="fonts/Inter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bold.fntdata"/><Relationship Id="rId25" Type="http://schemas.openxmlformats.org/officeDocument/2006/relationships/font" Target="fonts/MontserratMedium-regular.fntdata"/><Relationship Id="rId28" Type="http://schemas.openxmlformats.org/officeDocument/2006/relationships/font" Target="fonts/MontserratMedium-boldItalic.fntdata"/><Relationship Id="rId27" Type="http://schemas.openxmlformats.org/officeDocument/2006/relationships/font" Target="fonts/Montserrat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Medium-italic.fntdata"/><Relationship Id="rId30" Type="http://schemas.openxmlformats.org/officeDocument/2006/relationships/font" Target="fonts/PoppinsMedium-bold.fntdata"/><Relationship Id="rId11" Type="http://schemas.openxmlformats.org/officeDocument/2006/relationships/slide" Target="slides/slide6.xml"/><Relationship Id="rId33" Type="http://schemas.openxmlformats.org/officeDocument/2006/relationships/font" Target="fonts/PoppinsSemiBold-regular.fntdata"/><Relationship Id="rId10" Type="http://schemas.openxmlformats.org/officeDocument/2006/relationships/slide" Target="slides/slide5.xml"/><Relationship Id="rId32" Type="http://schemas.openxmlformats.org/officeDocument/2006/relationships/font" Target="fonts/PoppinsMedium-boldItalic.fntdata"/><Relationship Id="rId13" Type="http://schemas.openxmlformats.org/officeDocument/2006/relationships/slide" Target="slides/slide8.xml"/><Relationship Id="rId35" Type="http://schemas.openxmlformats.org/officeDocument/2006/relationships/font" Target="fonts/PoppinsSemiBold-italic.fntdata"/><Relationship Id="rId12" Type="http://schemas.openxmlformats.org/officeDocument/2006/relationships/slide" Target="slides/slide7.xml"/><Relationship Id="rId34" Type="http://schemas.openxmlformats.org/officeDocument/2006/relationships/font" Target="fonts/PoppinsSemiBold-bold.fntdata"/><Relationship Id="rId15" Type="http://schemas.openxmlformats.org/officeDocument/2006/relationships/slide" Target="slides/slide10.xml"/><Relationship Id="rId37" Type="http://customschemas.google.com/relationships/presentationmetadata" Target="metadata"/><Relationship Id="rId14" Type="http://schemas.openxmlformats.org/officeDocument/2006/relationships/slide" Target="slides/slide9.xml"/><Relationship Id="rId36" Type="http://schemas.openxmlformats.org/officeDocument/2006/relationships/font" Target="fonts/PoppinsSemiBold-boldItalic.fntdata"/><Relationship Id="rId17" Type="http://schemas.openxmlformats.org/officeDocument/2006/relationships/font" Target="fonts/Montserrat-bold.fntdata"/><Relationship Id="rId16" Type="http://schemas.openxmlformats.org/officeDocument/2006/relationships/slide" Target="slides/slide11.xml"/><Relationship Id="rId19" Type="http://schemas.openxmlformats.org/officeDocument/2006/relationships/font" Target="fonts/Poppins-regular.fntdata"/><Relationship Id="rId18" Type="http://schemas.openxmlformats.org/officeDocument/2006/relationships/font" Target="fonts/Montserrat-boldItalic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7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3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22.jpg"/><Relationship Id="rId5" Type="http://schemas.openxmlformats.org/officeDocument/2006/relationships/image" Target="../media/image23.png"/><Relationship Id="rId6" Type="http://schemas.openxmlformats.org/officeDocument/2006/relationships/image" Target="../media/image5.png"/><Relationship Id="rId7" Type="http://schemas.openxmlformats.org/officeDocument/2006/relationships/image" Target="../media/image1.png"/><Relationship Id="rId8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22.jpg"/><Relationship Id="rId5" Type="http://schemas.openxmlformats.org/officeDocument/2006/relationships/image" Target="../media/image23.png"/><Relationship Id="rId6" Type="http://schemas.openxmlformats.org/officeDocument/2006/relationships/image" Target="../media/image5.png"/><Relationship Id="rId7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7.pn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-604498" y="-454695"/>
            <a:ext cx="11871395" cy="11871395"/>
          </a:xfrm>
          <a:custGeom>
            <a:rect b="b" l="l" r="r" t="t"/>
            <a:pathLst>
              <a:path extrusionOk="0" h="11871395" w="11871395">
                <a:moveTo>
                  <a:pt x="11871395" y="11871395"/>
                </a:moveTo>
                <a:lnTo>
                  <a:pt x="0" y="11871395"/>
                </a:lnTo>
                <a:lnTo>
                  <a:pt x="0" y="0"/>
                </a:lnTo>
                <a:lnTo>
                  <a:pt x="11871395" y="0"/>
                </a:lnTo>
                <a:lnTo>
                  <a:pt x="11871395" y="11871395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-4596837" y="1308218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311" l="0" r="0" t="-931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2444922">
            <a:off x="-857290" y="-122083"/>
            <a:ext cx="21838218" cy="9286218"/>
          </a:xfrm>
          <a:custGeom>
            <a:rect b="b" l="l" r="r" t="t"/>
            <a:pathLst>
              <a:path extrusionOk="0" h="9286218" w="21838218">
                <a:moveTo>
                  <a:pt x="0" y="0"/>
                </a:moveTo>
                <a:lnTo>
                  <a:pt x="21838218" y="0"/>
                </a:lnTo>
                <a:lnTo>
                  <a:pt x="21838218" y="9286219"/>
                </a:lnTo>
                <a:lnTo>
                  <a:pt x="0" y="92862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6762" l="-940" r="0" t="-1676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 rot="10800000">
            <a:off x="11266897" y="-179053"/>
            <a:ext cx="7317540" cy="7317540"/>
          </a:xfrm>
          <a:custGeom>
            <a:rect b="b" l="l" r="r" t="t"/>
            <a:pathLst>
              <a:path extrusionOk="0" h="7317540" w="7317540">
                <a:moveTo>
                  <a:pt x="0" y="0"/>
                </a:moveTo>
                <a:lnTo>
                  <a:pt x="7317540" y="0"/>
                </a:lnTo>
                <a:lnTo>
                  <a:pt x="7317540" y="7317540"/>
                </a:lnTo>
                <a:lnTo>
                  <a:pt x="0" y="73175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92;p1"/>
          <p:cNvGrpSpPr/>
          <p:nvPr/>
        </p:nvGrpSpPr>
        <p:grpSpPr>
          <a:xfrm>
            <a:off x="2089110" y="9754235"/>
            <a:ext cx="53728" cy="53728"/>
            <a:chOff x="0" y="0"/>
            <a:chExt cx="812800" cy="812800"/>
          </a:xfrm>
        </p:grpSpPr>
        <p:sp>
          <p:nvSpPr>
            <p:cNvPr id="93" name="Google Shape;93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6C2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74075" lIns="74075" spcFirstLastPara="1" rIns="74075" wrap="square" tIns="74075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1"/>
          <p:cNvSpPr/>
          <p:nvPr/>
        </p:nvSpPr>
        <p:spPr>
          <a:xfrm>
            <a:off x="17203677" y="389988"/>
            <a:ext cx="569973" cy="379745"/>
          </a:xfrm>
          <a:custGeom>
            <a:rect b="b" l="l" r="r" t="t"/>
            <a:pathLst>
              <a:path extrusionOk="0" h="379745" w="569973">
                <a:moveTo>
                  <a:pt x="0" y="0"/>
                </a:moveTo>
                <a:lnTo>
                  <a:pt x="569973" y="0"/>
                </a:lnTo>
                <a:lnTo>
                  <a:pt x="569973" y="379744"/>
                </a:lnTo>
                <a:lnTo>
                  <a:pt x="0" y="379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12528574" y="413497"/>
            <a:ext cx="4267374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0D444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Nom de l’entreprise</a:t>
            </a:r>
            <a:endParaRPr/>
          </a:p>
        </p:txBody>
      </p:sp>
      <p:sp>
        <p:nvSpPr>
          <p:cNvPr id="97" name="Google Shape;97;p1"/>
          <p:cNvSpPr/>
          <p:nvPr/>
        </p:nvSpPr>
        <p:spPr>
          <a:xfrm rot="10800000">
            <a:off x="2434258" y="579860"/>
            <a:ext cx="1907647" cy="1900710"/>
          </a:xfrm>
          <a:custGeom>
            <a:rect b="b" l="l" r="r" t="t"/>
            <a:pathLst>
              <a:path extrusionOk="0" h="1900710" w="1907647">
                <a:moveTo>
                  <a:pt x="0" y="0"/>
                </a:moveTo>
                <a:lnTo>
                  <a:pt x="1907647" y="0"/>
                </a:lnTo>
                <a:lnTo>
                  <a:pt x="1907647" y="1900710"/>
                </a:lnTo>
                <a:lnTo>
                  <a:pt x="0" y="1900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8" name="Google Shape;98;p1"/>
          <p:cNvCxnSpPr/>
          <p:nvPr/>
        </p:nvCxnSpPr>
        <p:spPr>
          <a:xfrm>
            <a:off x="8453978" y="5533505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9" name="Google Shape;99;p1"/>
          <p:cNvGrpSpPr/>
          <p:nvPr/>
        </p:nvGrpSpPr>
        <p:grpSpPr>
          <a:xfrm>
            <a:off x="8453978" y="6909627"/>
            <a:ext cx="2281481" cy="580825"/>
            <a:chOff x="0" y="-38100"/>
            <a:chExt cx="1745997" cy="444500"/>
          </a:xfrm>
        </p:grpSpPr>
        <p:sp>
          <p:nvSpPr>
            <p:cNvPr id="100" name="Google Shape;100;p1"/>
            <p:cNvSpPr/>
            <p:nvPr/>
          </p:nvSpPr>
          <p:spPr>
            <a:xfrm>
              <a:off x="0" y="0"/>
              <a:ext cx="1745997" cy="406400"/>
            </a:xfrm>
            <a:custGeom>
              <a:rect b="b" l="l" r="r" t="t"/>
              <a:pathLst>
                <a:path extrusionOk="0" h="406400" w="1745997">
                  <a:moveTo>
                    <a:pt x="1542796" y="0"/>
                  </a:moveTo>
                  <a:cubicBezTo>
                    <a:pt x="1655021" y="0"/>
                    <a:pt x="1745997" y="90976"/>
                    <a:pt x="1745997" y="203200"/>
                  </a:cubicBezTo>
                  <a:cubicBezTo>
                    <a:pt x="1745997" y="315424"/>
                    <a:pt x="1655021" y="406400"/>
                    <a:pt x="154279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542796" y="0"/>
                  </a:lnTo>
                  <a:close/>
                </a:path>
              </a:pathLst>
            </a:custGeom>
            <a:solidFill>
              <a:srgbClr val="1656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"/>
            <p:cNvSpPr txBox="1"/>
            <p:nvPr/>
          </p:nvSpPr>
          <p:spPr>
            <a:xfrm>
              <a:off x="0" y="-38100"/>
              <a:ext cx="1745996" cy="44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"/>
          <p:cNvSpPr/>
          <p:nvPr/>
        </p:nvSpPr>
        <p:spPr>
          <a:xfrm>
            <a:off x="6563755" y="389019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13628789" y="9402975"/>
            <a:ext cx="3283468" cy="359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22">
                <a:solidFill>
                  <a:srgbClr val="2B2B2B"/>
                </a:solidFill>
                <a:latin typeface="Montserrat"/>
                <a:ea typeface="Montserrat"/>
                <a:cs typeface="Montserrat"/>
                <a:sym typeface="Montserrat"/>
              </a:rPr>
              <a:t>Thomas Roisin</a:t>
            </a:r>
            <a:endParaRPr/>
          </a:p>
        </p:txBody>
      </p:sp>
      <p:sp>
        <p:nvSpPr>
          <p:cNvPr id="104" name="Google Shape;104;p1"/>
          <p:cNvSpPr txBox="1"/>
          <p:nvPr/>
        </p:nvSpPr>
        <p:spPr>
          <a:xfrm>
            <a:off x="8453978" y="3194973"/>
            <a:ext cx="7543612" cy="1172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Formation</a:t>
            </a:r>
            <a:endParaRPr/>
          </a:p>
        </p:txBody>
      </p:sp>
      <p:sp>
        <p:nvSpPr>
          <p:cNvPr id="105" name="Google Shape;105;p1"/>
          <p:cNvSpPr txBox="1"/>
          <p:nvPr/>
        </p:nvSpPr>
        <p:spPr>
          <a:xfrm>
            <a:off x="8453978" y="4147473"/>
            <a:ext cx="7543612" cy="1172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Excel</a:t>
            </a:r>
            <a:endParaRPr/>
          </a:p>
        </p:txBody>
      </p:sp>
      <p:sp>
        <p:nvSpPr>
          <p:cNvPr id="106" name="Google Shape;106;p1"/>
          <p:cNvSpPr txBox="1"/>
          <p:nvPr/>
        </p:nvSpPr>
        <p:spPr>
          <a:xfrm>
            <a:off x="8453978" y="6305769"/>
            <a:ext cx="6957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2B2B2B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Titres et légendes</a:t>
            </a:r>
            <a:endParaRPr/>
          </a:p>
        </p:txBody>
      </p:sp>
      <p:sp>
        <p:nvSpPr>
          <p:cNvPr id="107" name="Google Shape;107;p1"/>
          <p:cNvSpPr txBox="1"/>
          <p:nvPr/>
        </p:nvSpPr>
        <p:spPr>
          <a:xfrm>
            <a:off x="8453978" y="7033479"/>
            <a:ext cx="2281480" cy="325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Get Started</a:t>
            </a:r>
            <a:endParaRPr/>
          </a:p>
        </p:txBody>
      </p:sp>
      <p:sp>
        <p:nvSpPr>
          <p:cNvPr id="108" name="Google Shape;108;p1"/>
          <p:cNvSpPr txBox="1"/>
          <p:nvPr/>
        </p:nvSpPr>
        <p:spPr>
          <a:xfrm>
            <a:off x="8453978" y="5688777"/>
            <a:ext cx="695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999">
                <a:solidFill>
                  <a:srgbClr val="2B2B2B"/>
                </a:solidFill>
                <a:latin typeface="Poppins"/>
                <a:ea typeface="Poppins"/>
                <a:cs typeface="Poppins"/>
                <a:sym typeface="Poppins"/>
              </a:rPr>
              <a:t>Niveau 3 - Compétence 32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" name="Google Shape;323;p10"/>
          <p:cNvGrpSpPr/>
          <p:nvPr/>
        </p:nvGrpSpPr>
        <p:grpSpPr>
          <a:xfrm>
            <a:off x="6933143" y="1950896"/>
            <a:ext cx="2220382" cy="6805806"/>
            <a:chOff x="0" y="-38100"/>
            <a:chExt cx="584792" cy="1792476"/>
          </a:xfrm>
        </p:grpSpPr>
        <p:sp>
          <p:nvSpPr>
            <p:cNvPr id="324" name="Google Shape;324;p10"/>
            <p:cNvSpPr/>
            <p:nvPr/>
          </p:nvSpPr>
          <p:spPr>
            <a:xfrm>
              <a:off x="0" y="0"/>
              <a:ext cx="584792" cy="1754376"/>
            </a:xfrm>
            <a:custGeom>
              <a:rect b="b" l="l" r="r" t="t"/>
              <a:pathLst>
                <a:path extrusionOk="0" h="1754376" w="584792">
                  <a:moveTo>
                    <a:pt x="0" y="0"/>
                  </a:moveTo>
                  <a:lnTo>
                    <a:pt x="584792" y="0"/>
                  </a:lnTo>
                  <a:lnTo>
                    <a:pt x="584792" y="1754376"/>
                  </a:lnTo>
                  <a:lnTo>
                    <a:pt x="0" y="1754376"/>
                  </a:lnTo>
                  <a:close/>
                </a:path>
              </a:pathLst>
            </a:custGeom>
            <a:noFill/>
            <a:ln>
              <a:noFill/>
            </a:ln>
          </p:spPr>
        </p:sp>
        <p:sp>
          <p:nvSpPr>
            <p:cNvPr id="325" name="Google Shape;325;p10"/>
            <p:cNvSpPr txBox="1"/>
            <p:nvPr/>
          </p:nvSpPr>
          <p:spPr>
            <a:xfrm>
              <a:off x="0" y="-38100"/>
              <a:ext cx="584792" cy="17924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6" name="Google Shape;326;p10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327" name="Google Shape;327;p10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28" name="Google Shape;328;p10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9" name="Google Shape;329;p10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330" name="Google Shape;330;p10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31" name="Google Shape;331;p10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2" name="Google Shape;332;p10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3" name="Google Shape;333;p10"/>
          <p:cNvCxnSpPr/>
          <p:nvPr/>
        </p:nvCxnSpPr>
        <p:spPr>
          <a:xfrm>
            <a:off x="5146707" y="1628832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4" name="Google Shape;334;p10"/>
          <p:cNvSpPr txBox="1"/>
          <p:nvPr/>
        </p:nvSpPr>
        <p:spPr>
          <a:xfrm>
            <a:off x="14968937" y="669470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35" name="Google Shape;335;p10"/>
          <p:cNvSpPr txBox="1"/>
          <p:nvPr/>
        </p:nvSpPr>
        <p:spPr>
          <a:xfrm>
            <a:off x="2555183" y="508633"/>
            <a:ext cx="12583789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Métaphore imagée</a:t>
            </a:r>
            <a:endParaRPr/>
          </a:p>
        </p:txBody>
      </p:sp>
      <p:sp>
        <p:nvSpPr>
          <p:cNvPr id="336" name="Google Shape;336;p10"/>
          <p:cNvSpPr txBox="1"/>
          <p:nvPr/>
        </p:nvSpPr>
        <p:spPr>
          <a:xfrm>
            <a:off x="7918409" y="4769329"/>
            <a:ext cx="96927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Un titre et une légende, c’est comme le panneau d’un musée : sans eux, on voit, mais on ne comprend pas vraiment.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10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338" name="Google Shape;338;p10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339" name="Google Shape;339;p10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340" name="Google Shape;340;p10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341" name="Google Shape;341;p10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342" name="Google Shape;342;p10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343" name="Google Shape;343;p10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344" name="Google Shape;344;p10"/>
          <p:cNvSpPr/>
          <p:nvPr/>
        </p:nvSpPr>
        <p:spPr>
          <a:xfrm>
            <a:off x="16618026" y="8754104"/>
            <a:ext cx="1669974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Méta-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phore</a:t>
            </a:r>
            <a:endParaRPr/>
          </a:p>
        </p:txBody>
      </p:sp>
      <p:sp>
        <p:nvSpPr>
          <p:cNvPr id="345" name="Google Shape;345;p10"/>
          <p:cNvSpPr/>
          <p:nvPr/>
        </p:nvSpPr>
        <p:spPr>
          <a:xfrm>
            <a:off x="1898466" y="3471391"/>
            <a:ext cx="4685590" cy="4114800"/>
          </a:xfrm>
          <a:custGeom>
            <a:rect b="b" l="l" r="r" t="t"/>
            <a:pathLst>
              <a:path extrusionOk="0" h="4114800" w="4685590">
                <a:moveTo>
                  <a:pt x="0" y="0"/>
                </a:moveTo>
                <a:lnTo>
                  <a:pt x="4685590" y="0"/>
                </a:lnTo>
                <a:lnTo>
                  <a:pt x="468559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10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11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352" name="Google Shape;352;p11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53" name="Google Shape;353;p11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4" name="Google Shape;354;p11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355" name="Google Shape;355;p11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356" name="Google Shape;356;p11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7" name="Google Shape;357;p11"/>
          <p:cNvSpPr/>
          <p:nvPr/>
        </p:nvSpPr>
        <p:spPr>
          <a:xfrm rot="10800000">
            <a:off x="11266897" y="-179053"/>
            <a:ext cx="7317540" cy="7317540"/>
          </a:xfrm>
          <a:custGeom>
            <a:rect b="b" l="l" r="r" t="t"/>
            <a:pathLst>
              <a:path extrusionOk="0" h="7317540" w="7317540">
                <a:moveTo>
                  <a:pt x="0" y="0"/>
                </a:moveTo>
                <a:lnTo>
                  <a:pt x="7317540" y="0"/>
                </a:lnTo>
                <a:lnTo>
                  <a:pt x="7317540" y="7317540"/>
                </a:lnTo>
                <a:lnTo>
                  <a:pt x="0" y="73175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11"/>
          <p:cNvSpPr/>
          <p:nvPr/>
        </p:nvSpPr>
        <p:spPr>
          <a:xfrm>
            <a:off x="-4596837" y="1308218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311" l="0" r="0" t="-931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11"/>
          <p:cNvSpPr/>
          <p:nvPr/>
        </p:nvSpPr>
        <p:spPr>
          <a:xfrm rot="2444922">
            <a:off x="-684623" y="-172912"/>
            <a:ext cx="21838218" cy="9286218"/>
          </a:xfrm>
          <a:custGeom>
            <a:rect b="b" l="l" r="r" t="t"/>
            <a:pathLst>
              <a:path extrusionOk="0" h="9286218" w="21838218">
                <a:moveTo>
                  <a:pt x="0" y="0"/>
                </a:moveTo>
                <a:lnTo>
                  <a:pt x="21838218" y="0"/>
                </a:lnTo>
                <a:lnTo>
                  <a:pt x="21838218" y="9286218"/>
                </a:lnTo>
                <a:lnTo>
                  <a:pt x="0" y="92862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6762" l="-940" r="0" t="-1676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11"/>
          <p:cNvSpPr txBox="1"/>
          <p:nvPr/>
        </p:nvSpPr>
        <p:spPr>
          <a:xfrm>
            <a:off x="13763575" y="499899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61" name="Google Shape;361;p11"/>
          <p:cNvSpPr/>
          <p:nvPr/>
        </p:nvSpPr>
        <p:spPr>
          <a:xfrm>
            <a:off x="17203677" y="389988"/>
            <a:ext cx="569973" cy="379745"/>
          </a:xfrm>
          <a:custGeom>
            <a:rect b="b" l="l" r="r" t="t"/>
            <a:pathLst>
              <a:path extrusionOk="0" h="379745" w="569973">
                <a:moveTo>
                  <a:pt x="0" y="0"/>
                </a:moveTo>
                <a:lnTo>
                  <a:pt x="569973" y="0"/>
                </a:lnTo>
                <a:lnTo>
                  <a:pt x="569973" y="379744"/>
                </a:lnTo>
                <a:lnTo>
                  <a:pt x="0" y="3797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11"/>
          <p:cNvSpPr txBox="1"/>
          <p:nvPr/>
        </p:nvSpPr>
        <p:spPr>
          <a:xfrm>
            <a:off x="15617566" y="9615551"/>
            <a:ext cx="3283468" cy="359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22">
                <a:solidFill>
                  <a:srgbClr val="2B2B2B"/>
                </a:solidFill>
                <a:latin typeface="Montserrat"/>
                <a:ea typeface="Montserrat"/>
                <a:cs typeface="Montserrat"/>
                <a:sym typeface="Montserrat"/>
              </a:rPr>
              <a:t>Thomas Roisin</a:t>
            </a:r>
            <a:endParaRPr/>
          </a:p>
        </p:txBody>
      </p:sp>
      <p:sp>
        <p:nvSpPr>
          <p:cNvPr id="363" name="Google Shape;363;p11"/>
          <p:cNvSpPr/>
          <p:nvPr/>
        </p:nvSpPr>
        <p:spPr>
          <a:xfrm>
            <a:off x="2280777" y="1136665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6" y="0"/>
                </a:lnTo>
                <a:lnTo>
                  <a:pt x="1561046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4" name="Google Shape;364;p11"/>
          <p:cNvCxnSpPr/>
          <p:nvPr/>
        </p:nvCxnSpPr>
        <p:spPr>
          <a:xfrm>
            <a:off x="4547163" y="2984417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5" name="Google Shape;365;p11"/>
          <p:cNvSpPr txBox="1"/>
          <p:nvPr/>
        </p:nvSpPr>
        <p:spPr>
          <a:xfrm>
            <a:off x="5805486" y="3572980"/>
            <a:ext cx="6957600" cy="4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Niveau 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3</a:t>
            </a: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– Compétence 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32</a:t>
            </a:r>
            <a:r>
              <a:rPr b="1" lang="fr-FR" sz="295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fr-FR" sz="29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endParaRPr b="1" sz="29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6" name="Google Shape;366;p11"/>
          <p:cNvSpPr txBox="1"/>
          <p:nvPr/>
        </p:nvSpPr>
        <p:spPr>
          <a:xfrm>
            <a:off x="6094528" y="4475441"/>
            <a:ext cx="69576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fr-FR" sz="2100">
                <a:solidFill>
                  <a:srgbClr val="2B2B2B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Titres et légendes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100">
              <a:solidFill>
                <a:srgbClr val="2B2B2B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67" name="Google Shape;367;p11"/>
          <p:cNvGrpSpPr/>
          <p:nvPr/>
        </p:nvGrpSpPr>
        <p:grpSpPr>
          <a:xfrm>
            <a:off x="7137046" y="5292993"/>
            <a:ext cx="2281498" cy="580959"/>
            <a:chOff x="0" y="-38100"/>
            <a:chExt cx="1746000" cy="444600"/>
          </a:xfrm>
        </p:grpSpPr>
        <p:sp>
          <p:nvSpPr>
            <p:cNvPr id="368" name="Google Shape;368;p11"/>
            <p:cNvSpPr/>
            <p:nvPr/>
          </p:nvSpPr>
          <p:spPr>
            <a:xfrm>
              <a:off x="0" y="0"/>
              <a:ext cx="1745997" cy="406400"/>
            </a:xfrm>
            <a:custGeom>
              <a:rect b="b" l="l" r="r" t="t"/>
              <a:pathLst>
                <a:path extrusionOk="0" h="406400" w="1745997">
                  <a:moveTo>
                    <a:pt x="1542796" y="0"/>
                  </a:moveTo>
                  <a:cubicBezTo>
                    <a:pt x="1655021" y="0"/>
                    <a:pt x="1745997" y="90976"/>
                    <a:pt x="1745997" y="203200"/>
                  </a:cubicBezTo>
                  <a:cubicBezTo>
                    <a:pt x="1745997" y="315424"/>
                    <a:pt x="1655021" y="406400"/>
                    <a:pt x="154279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542796" y="0"/>
                  </a:lnTo>
                  <a:close/>
                </a:path>
              </a:pathLst>
            </a:custGeom>
            <a:solidFill>
              <a:srgbClr val="1656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1"/>
            <p:cNvSpPr txBox="1"/>
            <p:nvPr/>
          </p:nvSpPr>
          <p:spPr>
            <a:xfrm>
              <a:off x="0" y="-38100"/>
              <a:ext cx="17460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0" name="Google Shape;370;p11"/>
          <p:cNvSpPr txBox="1"/>
          <p:nvPr/>
        </p:nvSpPr>
        <p:spPr>
          <a:xfrm>
            <a:off x="7113620" y="5409247"/>
            <a:ext cx="2281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Acquise</a:t>
            </a:r>
            <a:endParaRPr/>
          </a:p>
        </p:txBody>
      </p:sp>
      <p:sp>
        <p:nvSpPr>
          <p:cNvPr id="371" name="Google Shape;371;p11"/>
          <p:cNvSpPr txBox="1"/>
          <p:nvPr/>
        </p:nvSpPr>
        <p:spPr>
          <a:xfrm>
            <a:off x="5605197" y="1752924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Excel</a:t>
            </a:r>
            <a:endParaRPr/>
          </a:p>
        </p:txBody>
      </p:sp>
      <p:sp>
        <p:nvSpPr>
          <p:cNvPr id="372" name="Google Shape;372;p11"/>
          <p:cNvSpPr txBox="1"/>
          <p:nvPr/>
        </p:nvSpPr>
        <p:spPr>
          <a:xfrm>
            <a:off x="4224277" y="678410"/>
            <a:ext cx="7543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2B2B2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Formation</a:t>
            </a:r>
            <a:endParaRPr/>
          </a:p>
        </p:txBody>
      </p:sp>
      <p:sp>
        <p:nvSpPr>
          <p:cNvPr id="373" name="Google Shape;373;p11"/>
          <p:cNvSpPr txBox="1"/>
          <p:nvPr/>
        </p:nvSpPr>
        <p:spPr>
          <a:xfrm>
            <a:off x="13768467" y="7222253"/>
            <a:ext cx="5075400" cy="20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103">
                <a:solidFill>
                  <a:srgbClr val="165633"/>
                </a:solidFill>
                <a:latin typeface="Inter"/>
                <a:ea typeface="Inter"/>
                <a:cs typeface="Inter"/>
                <a:sym typeface="Inter"/>
              </a:rPr>
              <a:t>You</a:t>
            </a:r>
            <a:endParaRPr/>
          </a:p>
        </p:txBody>
      </p:sp>
      <p:sp>
        <p:nvSpPr>
          <p:cNvPr id="374" name="Google Shape;374;p11"/>
          <p:cNvSpPr txBox="1"/>
          <p:nvPr/>
        </p:nvSpPr>
        <p:spPr>
          <a:xfrm>
            <a:off x="10391114" y="5634213"/>
            <a:ext cx="7005600" cy="21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4114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Thank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E0E5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2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15" name="Google Shape;115;p2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16" name="Google Shape;116;p2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18" name="Google Shape;118;p2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19" name="Google Shape;119;p2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2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22" name="Google Shape;122;p2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23" name="Google Shape;123;p2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24" name="Google Shape;124;p2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25" name="Google Shape;125;p2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26" name="Google Shape;126;p2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27" name="Google Shape;127;p2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28" name="Google Shape;128;p2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29" name="Google Shape;129;p2"/>
          <p:cNvSpPr txBox="1"/>
          <p:nvPr/>
        </p:nvSpPr>
        <p:spPr>
          <a:xfrm>
            <a:off x="14497668" y="686246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30" name="Google Shape;130;p2"/>
          <p:cNvSpPr txBox="1"/>
          <p:nvPr/>
        </p:nvSpPr>
        <p:spPr>
          <a:xfrm>
            <a:off x="2272695" y="839872"/>
            <a:ext cx="113487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Titres et légendes</a:t>
            </a:r>
            <a:endParaRPr/>
          </a:p>
        </p:txBody>
      </p:sp>
      <p:sp>
        <p:nvSpPr>
          <p:cNvPr id="131" name="Google Shape;131;p2"/>
          <p:cNvSpPr/>
          <p:nvPr/>
        </p:nvSpPr>
        <p:spPr>
          <a:xfrm>
            <a:off x="-9173" y="8754103"/>
            <a:ext cx="1784693" cy="1563144"/>
          </a:xfrm>
          <a:custGeom>
            <a:rect b="b" l="l" r="r" t="t"/>
            <a:pathLst>
              <a:path extrusionOk="0" h="1876468" w="4546508">
                <a:moveTo>
                  <a:pt x="0" y="0"/>
                </a:moveTo>
                <a:lnTo>
                  <a:pt x="4546508" y="0"/>
                </a:lnTo>
                <a:lnTo>
                  <a:pt x="4546508" y="1876468"/>
                </a:lnTo>
                <a:lnTo>
                  <a:pt x="0" y="18764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2" name="Google Shape;132;p2"/>
          <p:cNvCxnSpPr/>
          <p:nvPr/>
        </p:nvCxnSpPr>
        <p:spPr>
          <a:xfrm>
            <a:off x="4700025" y="214490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" name="Google Shape;133;p2"/>
          <p:cNvSpPr txBox="1"/>
          <p:nvPr/>
        </p:nvSpPr>
        <p:spPr>
          <a:xfrm>
            <a:off x="874450" y="3543388"/>
            <a:ext cx="9382500" cy="24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Les titres et légendes sont indispensables pour comprendre un graphique en un coup d’œil.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fr-FR" sz="2400">
                <a:latin typeface="Calibri"/>
                <a:ea typeface="Calibri"/>
                <a:cs typeface="Calibri"/>
                <a:sym typeface="Calibri"/>
              </a:rPr>
            </a:b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 Savoir les insérer et les positionner correctement rend ton visuel autonome et explicite.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12313" y="4507525"/>
            <a:ext cx="8450344" cy="346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3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40" name="Google Shape;140;p3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41" name="Google Shape;141;p3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" name="Google Shape;142;p3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43" name="Google Shape;143;p3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44" name="Google Shape;144;p3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3"/>
          <p:cNvSpPr txBox="1"/>
          <p:nvPr/>
        </p:nvSpPr>
        <p:spPr>
          <a:xfrm>
            <a:off x="690794" y="3060826"/>
            <a:ext cx="9193500" cy="44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Pour ajouter ou modifier un titre ou une légende :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1. Clique sur le graphique.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2. Onglet Création / Disposition → Ajouter un élément de graphique.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3. Choisis : Titre du graphique, Légende, Étiquettes…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💡 Le titre peut être saisi directement dans la zone prévue.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3"/>
          <p:cNvSpPr txBox="1"/>
          <p:nvPr/>
        </p:nvSpPr>
        <p:spPr>
          <a:xfrm>
            <a:off x="14764035" y="503028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47" name="Google Shape;147;p3"/>
          <p:cNvSpPr txBox="1"/>
          <p:nvPr/>
        </p:nvSpPr>
        <p:spPr>
          <a:xfrm>
            <a:off x="2285244" y="565129"/>
            <a:ext cx="9280206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Exemple détaillé</a:t>
            </a:r>
            <a:endParaRPr/>
          </a:p>
        </p:txBody>
      </p:sp>
      <p:sp>
        <p:nvSpPr>
          <p:cNvPr id="148" name="Google Shape;148;p3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9" name="Google Shape;149;p3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" name="Google Shape;150;p3"/>
          <p:cNvSpPr/>
          <p:nvPr/>
        </p:nvSpPr>
        <p:spPr>
          <a:xfrm>
            <a:off x="1775522" y="8945372"/>
            <a:ext cx="2120358" cy="1358516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51" name="Google Shape;151;p3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52" name="Google Shape;152;p3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53" name="Google Shape;153;p3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54" name="Google Shape;154;p3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55" name="Google Shape;155;p3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56" name="Google Shape;156;p3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57" name="Google Shape;157;p3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58" name="Google Shape;158;p3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  <p:pic>
        <p:nvPicPr>
          <p:cNvPr id="159" name="Google Shape;159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79163" y="3333725"/>
            <a:ext cx="8215400" cy="339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4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65" name="Google Shape;165;p4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66" name="Google Shape;166;p4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" name="Google Shape;167;p4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68" name="Google Shape;168;p4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69" name="Google Shape;169;p4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0" name="Google Shape;170;p4"/>
          <p:cNvSpPr txBox="1"/>
          <p:nvPr/>
        </p:nvSpPr>
        <p:spPr>
          <a:xfrm>
            <a:off x="13986854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71" name="Google Shape;171;p4"/>
          <p:cNvSpPr txBox="1"/>
          <p:nvPr/>
        </p:nvSpPr>
        <p:spPr>
          <a:xfrm>
            <a:off x="2285244" y="571802"/>
            <a:ext cx="11833177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Explication théorique</a:t>
            </a:r>
            <a:endParaRPr/>
          </a:p>
        </p:txBody>
      </p:sp>
      <p:sp>
        <p:nvSpPr>
          <p:cNvPr id="172" name="Google Shape;172;p4"/>
          <p:cNvSpPr txBox="1"/>
          <p:nvPr/>
        </p:nvSpPr>
        <p:spPr>
          <a:xfrm>
            <a:off x="759124" y="3333734"/>
            <a:ext cx="168753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Le titre décrit le contenu général du graphique.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La légende identifie les séries de données.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On peut positionner la légende : haut, bas, droite, gauche.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La lisibilité d’un graphique dépend souvent de la clarté de sa légende.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4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4" name="Google Shape;174;p4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5" name="Google Shape;175;p4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176" name="Google Shape;176;p4"/>
          <p:cNvSpPr/>
          <p:nvPr/>
        </p:nvSpPr>
        <p:spPr>
          <a:xfrm>
            <a:off x="3895880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177" name="Google Shape;177;p4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178" name="Google Shape;178;p4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179" name="Google Shape;179;p4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180" name="Google Shape;180;p4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181" name="Google Shape;181;p4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182" name="Google Shape;182;p4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183" name="Google Shape;183;p4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  <p:pic>
        <p:nvPicPr>
          <p:cNvPr id="184" name="Google Shape;184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79163" y="3333725"/>
            <a:ext cx="8215400" cy="339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5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190" name="Google Shape;190;p5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91" name="Google Shape;191;p5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" name="Google Shape;192;p5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193" name="Google Shape;193;p5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94" name="Google Shape;194;p5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" name="Google Shape;195;p5"/>
          <p:cNvSpPr txBox="1"/>
          <p:nvPr/>
        </p:nvSpPr>
        <p:spPr>
          <a:xfrm>
            <a:off x="14245392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196" name="Google Shape;196;p5"/>
          <p:cNvSpPr txBox="1"/>
          <p:nvPr/>
        </p:nvSpPr>
        <p:spPr>
          <a:xfrm>
            <a:off x="2123282" y="685758"/>
            <a:ext cx="12526835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Application quotidienne</a:t>
            </a:r>
            <a:endParaRPr/>
          </a:p>
        </p:txBody>
      </p:sp>
      <p:sp>
        <p:nvSpPr>
          <p:cNvPr id="197" name="Google Shape;197;p5"/>
          <p:cNvSpPr/>
          <p:nvPr/>
        </p:nvSpPr>
        <p:spPr>
          <a:xfrm>
            <a:off x="319713" y="54288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7"/>
                </a:lnTo>
                <a:lnTo>
                  <a:pt x="0" y="12616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8" name="Google Shape;198;p5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9" name="Google Shape;199;p5"/>
          <p:cNvSpPr/>
          <p:nvPr/>
        </p:nvSpPr>
        <p:spPr>
          <a:xfrm>
            <a:off x="11119676" y="2501461"/>
            <a:ext cx="5284078" cy="5284078"/>
          </a:xfrm>
          <a:custGeom>
            <a:rect b="b" l="l" r="r" t="t"/>
            <a:pathLst>
              <a:path extrusionOk="0" h="5284078" w="5284078">
                <a:moveTo>
                  <a:pt x="0" y="0"/>
                </a:moveTo>
                <a:lnTo>
                  <a:pt x="5284078" y="0"/>
                </a:lnTo>
                <a:lnTo>
                  <a:pt x="5284078" y="5284078"/>
                </a:lnTo>
                <a:lnTo>
                  <a:pt x="0" y="52840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5"/>
          <p:cNvSpPr txBox="1"/>
          <p:nvPr/>
        </p:nvSpPr>
        <p:spPr>
          <a:xfrm>
            <a:off x="911457" y="3647214"/>
            <a:ext cx="8615400" cy="26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Présenter des résultats de façon lisible.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Identifier clairement les séries d’un graphique comparatif.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Ajouter un titre explicite pour une réunion ou un rapport.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5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02" name="Google Shape;202;p5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03" name="Google Shape;203;p5"/>
          <p:cNvSpPr/>
          <p:nvPr/>
        </p:nvSpPr>
        <p:spPr>
          <a:xfrm>
            <a:off x="6016237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04" name="Google Shape;204;p5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05" name="Google Shape;205;p5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06" name="Google Shape;206;p5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07" name="Google Shape;207;p5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08" name="Google Shape;208;p5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09" name="Google Shape;209;p5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6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15" name="Google Shape;215;p6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16" name="Google Shape;216;p6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7" name="Google Shape;217;p6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18" name="Google Shape;218;p6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19" name="Google Shape;219;p6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6"/>
          <p:cNvGrpSpPr/>
          <p:nvPr/>
        </p:nvGrpSpPr>
        <p:grpSpPr>
          <a:xfrm>
            <a:off x="757191" y="3455789"/>
            <a:ext cx="16702938" cy="2625104"/>
            <a:chOff x="0" y="-38100"/>
            <a:chExt cx="4399128" cy="691385"/>
          </a:xfrm>
        </p:grpSpPr>
        <p:sp>
          <p:nvSpPr>
            <p:cNvPr id="221" name="Google Shape;221;p6"/>
            <p:cNvSpPr/>
            <p:nvPr/>
          </p:nvSpPr>
          <p:spPr>
            <a:xfrm>
              <a:off x="0" y="0"/>
              <a:ext cx="4399128" cy="653285"/>
            </a:xfrm>
            <a:custGeom>
              <a:rect b="b" l="l" r="r" t="t"/>
              <a:pathLst>
                <a:path extrusionOk="0" h="653285" w="4399128">
                  <a:moveTo>
                    <a:pt x="0" y="0"/>
                  </a:moveTo>
                  <a:lnTo>
                    <a:pt x="4399128" y="0"/>
                  </a:lnTo>
                  <a:lnTo>
                    <a:pt x="4399128" y="653285"/>
                  </a:lnTo>
                  <a:lnTo>
                    <a:pt x="0" y="653285"/>
                  </a:lnTo>
                  <a:close/>
                </a:path>
              </a:pathLst>
            </a:custGeom>
            <a:noFill/>
            <a:ln>
              <a:noFill/>
            </a:ln>
          </p:spPr>
        </p:sp>
        <p:sp>
          <p:nvSpPr>
            <p:cNvPr id="222" name="Google Shape;222;p6"/>
            <p:cNvSpPr txBox="1"/>
            <p:nvPr/>
          </p:nvSpPr>
          <p:spPr>
            <a:xfrm>
              <a:off x="0" y="-38100"/>
              <a:ext cx="4399128" cy="6913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3" name="Google Shape;223;p6"/>
          <p:cNvSpPr txBox="1"/>
          <p:nvPr/>
        </p:nvSpPr>
        <p:spPr>
          <a:xfrm>
            <a:off x="14245392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24" name="Google Shape;224;p6"/>
          <p:cNvSpPr txBox="1"/>
          <p:nvPr/>
        </p:nvSpPr>
        <p:spPr>
          <a:xfrm>
            <a:off x="3329948" y="617328"/>
            <a:ext cx="14790739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Exercice</a:t>
            </a:r>
            <a:endParaRPr/>
          </a:p>
        </p:txBody>
      </p:sp>
      <p:sp>
        <p:nvSpPr>
          <p:cNvPr id="225" name="Google Shape;225;p6"/>
          <p:cNvSpPr txBox="1"/>
          <p:nvPr/>
        </p:nvSpPr>
        <p:spPr>
          <a:xfrm>
            <a:off x="814220" y="2447724"/>
            <a:ext cx="16127100" cy="49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Exemple : renommer un titre pour indiquer l’année étudiée.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Insère un graphique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Ajoute un titre personnalisé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Positionne la légende à droite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• Vérifie la lisibilité des séries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6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7" name="Google Shape;227;p6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8" name="Google Shape;228;p6"/>
          <p:cNvSpPr/>
          <p:nvPr/>
        </p:nvSpPr>
        <p:spPr>
          <a:xfrm>
            <a:off x="13430320" y="4239795"/>
            <a:ext cx="3276877" cy="4114800"/>
          </a:xfrm>
          <a:custGeom>
            <a:rect b="b" l="l" r="r" t="t"/>
            <a:pathLst>
              <a:path extrusionOk="0" h="4114800" w="3276877">
                <a:moveTo>
                  <a:pt x="0" y="0"/>
                </a:moveTo>
                <a:lnTo>
                  <a:pt x="3276877" y="0"/>
                </a:lnTo>
                <a:lnTo>
                  <a:pt x="327687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6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30" name="Google Shape;230;p6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31" name="Google Shape;231;p6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32" name="Google Shape;232;p6"/>
          <p:cNvSpPr/>
          <p:nvPr/>
        </p:nvSpPr>
        <p:spPr>
          <a:xfrm>
            <a:off x="8136595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33" name="Google Shape;233;p6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34" name="Google Shape;234;p6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35" name="Google Shape;235;p6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36" name="Google Shape;236;p6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37" name="Google Shape;237;p6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7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43" name="Google Shape;243;p7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44" name="Google Shape;244;p7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5" name="Google Shape;245;p7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46" name="Google Shape;246;p7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47" name="Google Shape;247;p7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7"/>
          <p:cNvSpPr/>
          <p:nvPr/>
        </p:nvSpPr>
        <p:spPr>
          <a:xfrm>
            <a:off x="659933" y="2185717"/>
            <a:ext cx="7418381" cy="7418381"/>
          </a:xfrm>
          <a:custGeom>
            <a:rect b="b" l="l" r="r" t="t"/>
            <a:pathLst>
              <a:path extrusionOk="0" h="812800" w="812800">
                <a:moveTo>
                  <a:pt x="26090" y="0"/>
                </a:moveTo>
                <a:lnTo>
                  <a:pt x="786710" y="0"/>
                </a:lnTo>
                <a:cubicBezTo>
                  <a:pt x="801119" y="0"/>
                  <a:pt x="812800" y="11681"/>
                  <a:pt x="812800" y="26090"/>
                </a:cubicBezTo>
                <a:lnTo>
                  <a:pt x="812800" y="786710"/>
                </a:lnTo>
                <a:cubicBezTo>
                  <a:pt x="812800" y="801119"/>
                  <a:pt x="801119" y="812800"/>
                  <a:pt x="786710" y="812800"/>
                </a:cubicBezTo>
                <a:lnTo>
                  <a:pt x="26090" y="812800"/>
                </a:lnTo>
                <a:cubicBezTo>
                  <a:pt x="11681" y="812800"/>
                  <a:pt x="0" y="801119"/>
                  <a:pt x="0" y="786710"/>
                </a:cubicBezTo>
                <a:lnTo>
                  <a:pt x="0" y="26090"/>
                </a:lnTo>
                <a:cubicBezTo>
                  <a:pt x="0" y="11681"/>
                  <a:pt x="11681" y="0"/>
                  <a:pt x="2609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7716" r="-37716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7"/>
          <p:cNvSpPr txBox="1"/>
          <p:nvPr/>
        </p:nvSpPr>
        <p:spPr>
          <a:xfrm>
            <a:off x="14245392" y="650273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50" name="Google Shape;250;p7"/>
          <p:cNvSpPr txBox="1"/>
          <p:nvPr/>
        </p:nvSpPr>
        <p:spPr>
          <a:xfrm>
            <a:off x="2178170" y="477501"/>
            <a:ext cx="11476736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Corrigé de l’exercice</a:t>
            </a:r>
            <a:endParaRPr/>
          </a:p>
        </p:txBody>
      </p:sp>
      <p:sp>
        <p:nvSpPr>
          <p:cNvPr id="251" name="Google Shape;251;p7"/>
          <p:cNvSpPr txBox="1"/>
          <p:nvPr/>
        </p:nvSpPr>
        <p:spPr>
          <a:xfrm>
            <a:off x="8890611" y="3539485"/>
            <a:ext cx="8045100" cy="26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✅ Le titre décrit précisément le graphique.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✅ La légende identifie correctement les séries.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Le graphique est plus facile à comprendre.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7"/>
          <p:cNvSpPr/>
          <p:nvPr/>
        </p:nvSpPr>
        <p:spPr>
          <a:xfrm>
            <a:off x="272599" y="49350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3" name="Google Shape;253;p7"/>
          <p:cNvCxnSpPr/>
          <p:nvPr/>
        </p:nvCxnSpPr>
        <p:spPr>
          <a:xfrm>
            <a:off x="3835565" y="1755169"/>
            <a:ext cx="6552242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4" name="Google Shape;254;p7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55" name="Google Shape;255;p7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56" name="Google Shape;256;p7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57" name="Google Shape;257;p7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58" name="Google Shape;258;p7"/>
          <p:cNvSpPr/>
          <p:nvPr/>
        </p:nvSpPr>
        <p:spPr>
          <a:xfrm>
            <a:off x="10256953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59" name="Google Shape;259;p7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60" name="Google Shape;260;p7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61" name="Google Shape;261;p7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62" name="Google Shape;262;p7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8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68" name="Google Shape;268;p8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69" name="Google Shape;269;p8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0" name="Google Shape;270;p8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71" name="Google Shape;271;p8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72" name="Google Shape;272;p8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3" name="Google Shape;273;p8"/>
          <p:cNvSpPr/>
          <p:nvPr/>
        </p:nvSpPr>
        <p:spPr>
          <a:xfrm>
            <a:off x="11064487" y="1830220"/>
            <a:ext cx="6194813" cy="7046593"/>
          </a:xfrm>
          <a:custGeom>
            <a:rect b="b" l="l" r="r" t="t"/>
            <a:pathLst>
              <a:path extrusionOk="0" h="995722" w="875361">
                <a:moveTo>
                  <a:pt x="0" y="0"/>
                </a:moveTo>
                <a:lnTo>
                  <a:pt x="875361" y="0"/>
                </a:lnTo>
                <a:lnTo>
                  <a:pt x="875361" y="995722"/>
                </a:lnTo>
                <a:lnTo>
                  <a:pt x="0" y="99572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6873" r="-6872" t="0"/>
            </a:stretch>
          </a:blipFill>
          <a:ln>
            <a:noFill/>
          </a:ln>
        </p:spPr>
      </p:sp>
      <p:sp>
        <p:nvSpPr>
          <p:cNvPr id="274" name="Google Shape;274;p8"/>
          <p:cNvSpPr txBox="1"/>
          <p:nvPr/>
        </p:nvSpPr>
        <p:spPr>
          <a:xfrm>
            <a:off x="13973968" y="686242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275" name="Google Shape;275;p8"/>
          <p:cNvSpPr txBox="1"/>
          <p:nvPr/>
        </p:nvSpPr>
        <p:spPr>
          <a:xfrm>
            <a:off x="2194204" y="617328"/>
            <a:ext cx="11779764" cy="107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Application exotique</a:t>
            </a:r>
            <a:endParaRPr/>
          </a:p>
        </p:txBody>
      </p:sp>
      <p:sp>
        <p:nvSpPr>
          <p:cNvPr id="276" name="Google Shape;276;p8"/>
          <p:cNvSpPr txBox="1"/>
          <p:nvPr/>
        </p:nvSpPr>
        <p:spPr>
          <a:xfrm>
            <a:off x="966000" y="3539488"/>
            <a:ext cx="9512400" cy="26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Créer des titres dynamiques basés sur des cellules.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Utiliser des légendes réduites pour les graphiques simples.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Standardiser les titres pour les tableaux de bord.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8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8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279" name="Google Shape;279;p8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280" name="Google Shape;280;p8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281" name="Google Shape;281;p8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282" name="Google Shape;282;p8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283" name="Google Shape;283;p8"/>
          <p:cNvSpPr/>
          <p:nvPr/>
        </p:nvSpPr>
        <p:spPr>
          <a:xfrm>
            <a:off x="12377311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284" name="Google Shape;284;p8"/>
          <p:cNvSpPr/>
          <p:nvPr/>
        </p:nvSpPr>
        <p:spPr>
          <a:xfrm>
            <a:off x="14497668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285" name="Google Shape;285;p8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286" name="Google Shape;286;p8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1E6EA"/>
            </a:gs>
            <a:gs pos="100000">
              <a:srgbClr val="D0DAE1"/>
            </a:gs>
          </a:gsLst>
          <a:lin ang="0" scaled="0"/>
        </a:gra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9"/>
          <p:cNvGrpSpPr/>
          <p:nvPr/>
        </p:nvGrpSpPr>
        <p:grpSpPr>
          <a:xfrm>
            <a:off x="6933143" y="1950896"/>
            <a:ext cx="2220382" cy="6805806"/>
            <a:chOff x="0" y="-38100"/>
            <a:chExt cx="584792" cy="1792476"/>
          </a:xfrm>
        </p:grpSpPr>
        <p:sp>
          <p:nvSpPr>
            <p:cNvPr id="292" name="Google Shape;292;p9"/>
            <p:cNvSpPr/>
            <p:nvPr/>
          </p:nvSpPr>
          <p:spPr>
            <a:xfrm>
              <a:off x="0" y="0"/>
              <a:ext cx="584792" cy="1754376"/>
            </a:xfrm>
            <a:custGeom>
              <a:rect b="b" l="l" r="r" t="t"/>
              <a:pathLst>
                <a:path extrusionOk="0" h="1754376" w="584792">
                  <a:moveTo>
                    <a:pt x="0" y="0"/>
                  </a:moveTo>
                  <a:lnTo>
                    <a:pt x="584792" y="0"/>
                  </a:lnTo>
                  <a:lnTo>
                    <a:pt x="584792" y="1754376"/>
                  </a:lnTo>
                  <a:lnTo>
                    <a:pt x="0" y="1754376"/>
                  </a:lnTo>
                  <a:close/>
                </a:path>
              </a:pathLst>
            </a:custGeom>
            <a:noFill/>
            <a:ln>
              <a:noFill/>
            </a:ln>
          </p:spPr>
        </p:sp>
        <p:sp>
          <p:nvSpPr>
            <p:cNvPr id="293" name="Google Shape;293;p9"/>
            <p:cNvSpPr txBox="1"/>
            <p:nvPr/>
          </p:nvSpPr>
          <p:spPr>
            <a:xfrm>
              <a:off x="0" y="-38100"/>
              <a:ext cx="584792" cy="17924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4" name="Google Shape;294;p9"/>
          <p:cNvGrpSpPr/>
          <p:nvPr/>
        </p:nvGrpSpPr>
        <p:grpSpPr>
          <a:xfrm rot="5400000">
            <a:off x="9049017" y="-9049017"/>
            <a:ext cx="334626" cy="18432661"/>
            <a:chOff x="0" y="-38100"/>
            <a:chExt cx="88132" cy="4854693"/>
          </a:xfrm>
        </p:grpSpPr>
        <p:sp>
          <p:nvSpPr>
            <p:cNvPr id="295" name="Google Shape;295;p9"/>
            <p:cNvSpPr/>
            <p:nvPr/>
          </p:nvSpPr>
          <p:spPr>
            <a:xfrm>
              <a:off x="0" y="0"/>
              <a:ext cx="88132" cy="4816592"/>
            </a:xfrm>
            <a:custGeom>
              <a:rect b="b" l="l" r="r" t="t"/>
              <a:pathLst>
                <a:path extrusionOk="0" h="4816592" w="88132">
                  <a:moveTo>
                    <a:pt x="0" y="0"/>
                  </a:moveTo>
                  <a:lnTo>
                    <a:pt x="88132" y="0"/>
                  </a:lnTo>
                  <a:lnTo>
                    <a:pt x="88132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96" name="Google Shape;296;p9"/>
            <p:cNvSpPr txBox="1"/>
            <p:nvPr/>
          </p:nvSpPr>
          <p:spPr>
            <a:xfrm>
              <a:off x="0" y="-38100"/>
              <a:ext cx="88132" cy="48546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7" name="Google Shape;297;p9"/>
          <p:cNvGrpSpPr/>
          <p:nvPr/>
        </p:nvGrpSpPr>
        <p:grpSpPr>
          <a:xfrm>
            <a:off x="-9172" y="-142392"/>
            <a:ext cx="1907624" cy="2052285"/>
            <a:chOff x="0" y="-38100"/>
            <a:chExt cx="502419" cy="540519"/>
          </a:xfrm>
        </p:grpSpPr>
        <p:sp>
          <p:nvSpPr>
            <p:cNvPr id="298" name="Google Shape;298;p9"/>
            <p:cNvSpPr/>
            <p:nvPr/>
          </p:nvSpPr>
          <p:spPr>
            <a:xfrm>
              <a:off x="0" y="0"/>
              <a:ext cx="502419" cy="502419"/>
            </a:xfrm>
            <a:custGeom>
              <a:rect b="b" l="l" r="r" t="t"/>
              <a:pathLst>
                <a:path extrusionOk="0" h="502419" w="502419">
                  <a:moveTo>
                    <a:pt x="0" y="0"/>
                  </a:moveTo>
                  <a:lnTo>
                    <a:pt x="502419" y="0"/>
                  </a:lnTo>
                  <a:lnTo>
                    <a:pt x="502419" y="502419"/>
                  </a:lnTo>
                  <a:lnTo>
                    <a:pt x="0" y="502419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299" name="Google Shape;299;p9"/>
            <p:cNvSpPr txBox="1"/>
            <p:nvPr/>
          </p:nvSpPr>
          <p:spPr>
            <a:xfrm>
              <a:off x="0" y="-38100"/>
              <a:ext cx="502418" cy="54051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0" name="Google Shape;300;p9"/>
          <p:cNvGrpSpPr/>
          <p:nvPr/>
        </p:nvGrpSpPr>
        <p:grpSpPr>
          <a:xfrm>
            <a:off x="15370021" y="5281469"/>
            <a:ext cx="1753333" cy="1897994"/>
            <a:chOff x="0" y="-38100"/>
            <a:chExt cx="461783" cy="499883"/>
          </a:xfrm>
        </p:grpSpPr>
        <p:sp>
          <p:nvSpPr>
            <p:cNvPr id="301" name="Google Shape;301;p9"/>
            <p:cNvSpPr/>
            <p:nvPr/>
          </p:nvSpPr>
          <p:spPr>
            <a:xfrm>
              <a:off x="0" y="0"/>
              <a:ext cx="461783" cy="461783"/>
            </a:xfrm>
            <a:custGeom>
              <a:rect b="b" l="l" r="r" t="t"/>
              <a:pathLst>
                <a:path extrusionOk="0" h="461783" w="461783">
                  <a:moveTo>
                    <a:pt x="48571" y="0"/>
                  </a:moveTo>
                  <a:lnTo>
                    <a:pt x="413212" y="0"/>
                  </a:lnTo>
                  <a:cubicBezTo>
                    <a:pt x="426094" y="0"/>
                    <a:pt x="438448" y="5117"/>
                    <a:pt x="447557" y="14226"/>
                  </a:cubicBezTo>
                  <a:cubicBezTo>
                    <a:pt x="456666" y="23335"/>
                    <a:pt x="461783" y="35689"/>
                    <a:pt x="461783" y="48571"/>
                  </a:cubicBezTo>
                  <a:lnTo>
                    <a:pt x="461783" y="413212"/>
                  </a:lnTo>
                  <a:cubicBezTo>
                    <a:pt x="461783" y="426094"/>
                    <a:pt x="456666" y="438448"/>
                    <a:pt x="447557" y="447557"/>
                  </a:cubicBezTo>
                  <a:cubicBezTo>
                    <a:pt x="438448" y="456666"/>
                    <a:pt x="426094" y="461783"/>
                    <a:pt x="413212" y="461783"/>
                  </a:cubicBezTo>
                  <a:lnTo>
                    <a:pt x="48571" y="461783"/>
                  </a:lnTo>
                  <a:cubicBezTo>
                    <a:pt x="21746" y="461783"/>
                    <a:pt x="0" y="440037"/>
                    <a:pt x="0" y="413212"/>
                  </a:cubicBezTo>
                  <a:lnTo>
                    <a:pt x="0" y="48571"/>
                  </a:lnTo>
                  <a:cubicBezTo>
                    <a:pt x="0" y="35689"/>
                    <a:pt x="5117" y="23335"/>
                    <a:pt x="14226" y="14226"/>
                  </a:cubicBezTo>
                  <a:cubicBezTo>
                    <a:pt x="23335" y="5117"/>
                    <a:pt x="35689" y="0"/>
                    <a:pt x="48571" y="0"/>
                  </a:cubicBezTo>
                  <a:close/>
                </a:path>
              </a:pathLst>
            </a:custGeom>
            <a:solidFill>
              <a:srgbClr val="7AC0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9"/>
            <p:cNvSpPr txBox="1"/>
            <p:nvPr/>
          </p:nvSpPr>
          <p:spPr>
            <a:xfrm>
              <a:off x="0" y="-38100"/>
              <a:ext cx="461783" cy="4998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3" name="Google Shape;303;p9"/>
          <p:cNvSpPr/>
          <p:nvPr/>
        </p:nvSpPr>
        <p:spPr>
          <a:xfrm>
            <a:off x="15722489" y="5825290"/>
            <a:ext cx="942857" cy="955012"/>
          </a:xfrm>
          <a:custGeom>
            <a:rect b="b" l="l" r="r" t="t"/>
            <a:pathLst>
              <a:path extrusionOk="0" h="955012" w="942857">
                <a:moveTo>
                  <a:pt x="0" y="0"/>
                </a:moveTo>
                <a:lnTo>
                  <a:pt x="942857" y="0"/>
                </a:lnTo>
                <a:lnTo>
                  <a:pt x="942857" y="955012"/>
                </a:lnTo>
                <a:lnTo>
                  <a:pt x="0" y="9550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9"/>
          <p:cNvSpPr txBox="1"/>
          <p:nvPr/>
        </p:nvSpPr>
        <p:spPr>
          <a:xfrm>
            <a:off x="14418978" y="503028"/>
            <a:ext cx="3707982" cy="2698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rgbClr val="191719"/>
                </a:solidFill>
                <a:latin typeface="Arial"/>
                <a:ea typeface="Arial"/>
                <a:cs typeface="Arial"/>
                <a:sym typeface="Arial"/>
              </a:rPr>
              <a:t>Nom de l’entreprise</a:t>
            </a:r>
            <a:endParaRPr/>
          </a:p>
        </p:txBody>
      </p:sp>
      <p:sp>
        <p:nvSpPr>
          <p:cNvPr id="305" name="Google Shape;305;p9"/>
          <p:cNvSpPr txBox="1"/>
          <p:nvPr/>
        </p:nvSpPr>
        <p:spPr>
          <a:xfrm>
            <a:off x="2197947" y="474453"/>
            <a:ext cx="119217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8000">
                <a:solidFill>
                  <a:srgbClr val="191719"/>
                </a:solidFill>
                <a:latin typeface="Inter"/>
                <a:ea typeface="Inter"/>
                <a:cs typeface="Inter"/>
                <a:sym typeface="Inter"/>
              </a:rPr>
              <a:t>Lien vers la compétence suivante</a:t>
            </a:r>
            <a:endParaRPr/>
          </a:p>
        </p:txBody>
      </p:sp>
      <p:sp>
        <p:nvSpPr>
          <p:cNvPr id="306" name="Google Shape;306;p9"/>
          <p:cNvSpPr/>
          <p:nvPr/>
        </p:nvSpPr>
        <p:spPr>
          <a:xfrm>
            <a:off x="214477" y="474453"/>
            <a:ext cx="1561045" cy="1261667"/>
          </a:xfrm>
          <a:custGeom>
            <a:rect b="b" l="l" r="r" t="t"/>
            <a:pathLst>
              <a:path extrusionOk="0" h="1261667" w="1561045">
                <a:moveTo>
                  <a:pt x="0" y="0"/>
                </a:moveTo>
                <a:lnTo>
                  <a:pt x="1561045" y="0"/>
                </a:lnTo>
                <a:lnTo>
                  <a:pt x="1561045" y="1261666"/>
                </a:lnTo>
                <a:lnTo>
                  <a:pt x="0" y="1261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7" name="Google Shape;307;p9"/>
          <p:cNvCxnSpPr/>
          <p:nvPr/>
        </p:nvCxnSpPr>
        <p:spPr>
          <a:xfrm>
            <a:off x="2601307" y="1582057"/>
            <a:ext cx="6552300" cy="0"/>
          </a:xfrm>
          <a:prstGeom prst="straightConnector1">
            <a:avLst/>
          </a:prstGeom>
          <a:noFill/>
          <a:ln cap="flat" cmpd="sng" w="38100">
            <a:solidFill>
              <a:srgbClr val="2B2B2B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8" name="Google Shape;308;p9"/>
          <p:cNvSpPr/>
          <p:nvPr/>
        </p:nvSpPr>
        <p:spPr>
          <a:xfrm>
            <a:off x="944638" y="4106516"/>
            <a:ext cx="5566810" cy="3477125"/>
          </a:xfrm>
          <a:custGeom>
            <a:rect b="b" l="l" r="r" t="t"/>
            <a:pathLst>
              <a:path extrusionOk="0" h="3477125" w="5566810">
                <a:moveTo>
                  <a:pt x="0" y="0"/>
                </a:moveTo>
                <a:lnTo>
                  <a:pt x="5566810" y="0"/>
                </a:lnTo>
                <a:lnTo>
                  <a:pt x="5566810" y="3477125"/>
                </a:lnTo>
                <a:lnTo>
                  <a:pt x="0" y="34771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9"/>
          <p:cNvSpPr txBox="1"/>
          <p:nvPr/>
        </p:nvSpPr>
        <p:spPr>
          <a:xfrm>
            <a:off x="7150261" y="5825305"/>
            <a:ext cx="969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-FR" sz="2400">
                <a:latin typeface="Calibri"/>
                <a:ea typeface="Calibri"/>
                <a:cs typeface="Calibri"/>
                <a:sym typeface="Calibri"/>
              </a:rPr>
              <a:t>👉 Modifier les axes pour améliorer la lisibilité.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9"/>
          <p:cNvSpPr/>
          <p:nvPr/>
        </p:nvSpPr>
        <p:spPr>
          <a:xfrm>
            <a:off x="1775522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Exemple détaillé</a:t>
            </a:r>
            <a:endParaRPr/>
          </a:p>
        </p:txBody>
      </p:sp>
      <p:sp>
        <p:nvSpPr>
          <p:cNvPr id="311" name="Google Shape;311;p9"/>
          <p:cNvSpPr/>
          <p:nvPr/>
        </p:nvSpPr>
        <p:spPr>
          <a:xfrm>
            <a:off x="3895880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théorique</a:t>
            </a:r>
            <a:endParaRPr/>
          </a:p>
        </p:txBody>
      </p:sp>
      <p:sp>
        <p:nvSpPr>
          <p:cNvPr id="312" name="Google Shape;312;p9"/>
          <p:cNvSpPr/>
          <p:nvPr/>
        </p:nvSpPr>
        <p:spPr>
          <a:xfrm>
            <a:off x="6016237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quotidienne</a:t>
            </a:r>
            <a:endParaRPr/>
          </a:p>
        </p:txBody>
      </p:sp>
      <p:sp>
        <p:nvSpPr>
          <p:cNvPr id="313" name="Google Shape;313;p9"/>
          <p:cNvSpPr/>
          <p:nvPr/>
        </p:nvSpPr>
        <p:spPr>
          <a:xfrm>
            <a:off x="8136595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Exercice</a:t>
            </a:r>
            <a:endParaRPr/>
          </a:p>
        </p:txBody>
      </p:sp>
      <p:sp>
        <p:nvSpPr>
          <p:cNvPr id="314" name="Google Shape;314;p9"/>
          <p:cNvSpPr/>
          <p:nvPr/>
        </p:nvSpPr>
        <p:spPr>
          <a:xfrm>
            <a:off x="10256953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4" y="0"/>
                </a:lnTo>
                <a:lnTo>
                  <a:pt x="2827144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Corrigé</a:t>
            </a:r>
            <a:endParaRPr/>
          </a:p>
        </p:txBody>
      </p:sp>
      <p:sp>
        <p:nvSpPr>
          <p:cNvPr id="315" name="Google Shape;315;p9"/>
          <p:cNvSpPr/>
          <p:nvPr/>
        </p:nvSpPr>
        <p:spPr>
          <a:xfrm>
            <a:off x="12377311" y="9428758"/>
            <a:ext cx="2120358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exotique</a:t>
            </a:r>
            <a:endParaRPr/>
          </a:p>
        </p:txBody>
      </p:sp>
      <p:sp>
        <p:nvSpPr>
          <p:cNvPr id="316" name="Google Shape;316;p9"/>
          <p:cNvSpPr/>
          <p:nvPr/>
        </p:nvSpPr>
        <p:spPr>
          <a:xfrm>
            <a:off x="14497668" y="8754104"/>
            <a:ext cx="2120358" cy="1549784"/>
          </a:xfrm>
          <a:prstGeom prst="roundRect">
            <a:avLst>
              <a:gd fmla="val 16667" name="adj"/>
            </a:avLst>
          </a:prstGeom>
          <a:solidFill>
            <a:srgbClr val="117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Lien de la compétence</a:t>
            </a:r>
            <a:endParaRPr/>
          </a:p>
        </p:txBody>
      </p:sp>
      <p:sp>
        <p:nvSpPr>
          <p:cNvPr id="317" name="Google Shape;317;p9"/>
          <p:cNvSpPr/>
          <p:nvPr/>
        </p:nvSpPr>
        <p:spPr>
          <a:xfrm>
            <a:off x="16618026" y="9428758"/>
            <a:ext cx="1669974" cy="875129"/>
          </a:xfrm>
          <a:custGeom>
            <a:rect b="b" l="l" r="r" t="t"/>
            <a:pathLst>
              <a:path extrusionOk="0" h="1166839" w="2827144">
                <a:moveTo>
                  <a:pt x="0" y="0"/>
                </a:moveTo>
                <a:lnTo>
                  <a:pt x="2827143" y="0"/>
                </a:lnTo>
                <a:lnTo>
                  <a:pt x="2827143" y="1166839"/>
                </a:lnTo>
                <a:lnTo>
                  <a:pt x="0" y="11668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Métaphore</a:t>
            </a:r>
            <a:endParaRPr/>
          </a:p>
        </p:txBody>
      </p:sp>
      <p:sp>
        <p:nvSpPr>
          <p:cNvPr id="318" name="Google Shape;318;p9"/>
          <p:cNvSpPr/>
          <p:nvPr/>
        </p:nvSpPr>
        <p:spPr>
          <a:xfrm>
            <a:off x="-9173" y="9428757"/>
            <a:ext cx="1784700" cy="888600"/>
          </a:xfrm>
          <a:prstGeom prst="roundRect">
            <a:avLst>
              <a:gd fmla="val 16667" name="adj"/>
            </a:avLst>
          </a:prstGeom>
          <a:solidFill>
            <a:srgbClr val="229D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Introdu-</a:t>
            </a:r>
            <a:endParaRPr b="1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-FR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user</dc:creator>
</cp:coreProperties>
</file>